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0" r:id="rId15"/>
    <p:sldId id="274" r:id="rId16"/>
    <p:sldId id="267" r:id="rId17"/>
    <p:sldId id="268" r:id="rId18"/>
    <p:sldId id="269" r:id="rId19"/>
    <p:sldId id="275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3070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e 1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o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e 1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e 1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e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e 1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ok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ok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ko Hraško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–Janko Hraško</a:t>
            </a:r>
          </a:p>
        </p:txBody>
      </p:sp>
      <p:sp>
        <p:nvSpPr>
          <p:cNvPr id="94" name="„Sem zadajte citáciu.“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„Sem zadajte citáciu.“</a:t>
            </a:r>
          </a:p>
        </p:txBody>
      </p:sp>
      <p:sp>
        <p:nvSpPr>
          <p:cNvPr id="95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e 1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worldwide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f.s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apps.penworldwide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a.horecka@siov.s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cf@siov.s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f.s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iov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rezentacia.jpg" descr="prezentac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5105"/>
            <a:ext cx="13004800" cy="9197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9800" b="1" dirty="0" smtClean="0">
                <a:solidFill>
                  <a:schemeClr val="accent1">
                    <a:lumMod val="75000"/>
                  </a:schemeClr>
                </a:solidFill>
              </a:rPr>
              <a:t>Veľtrhy cvičných firiem</a:t>
            </a:r>
          </a:p>
          <a:p>
            <a:pPr marL="0" indent="0">
              <a:buNone/>
            </a:pPr>
            <a:endParaRPr lang="sk-SK" sz="98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800" dirty="0" smtClean="0">
                <a:solidFill>
                  <a:schemeClr val="accent1">
                    <a:lumMod val="75000"/>
                  </a:schemeClr>
                </a:solidFill>
              </a:rPr>
              <a:t> veľtrhy, kontraktačné dni </a:t>
            </a:r>
            <a:r>
              <a:rPr lang="sk-SK" altLang="sk-SK" sz="9800" dirty="0">
                <a:solidFill>
                  <a:schemeClr val="accent1">
                    <a:lumMod val="75000"/>
                  </a:schemeClr>
                </a:solidFill>
              </a:rPr>
              <a:t>CF → vyvrcholenie a ohodnotenie práce v CF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800" dirty="0">
                <a:solidFill>
                  <a:schemeClr val="accent1">
                    <a:lumMod val="75000"/>
                  </a:schemeClr>
                </a:solidFill>
              </a:rPr>
              <a:t>zamestnanec CF si môže vyskúšať v priamom styku so zákazníkom, čo sa naučil a v spolupráci s reálnym partnerom opravovať chyby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800" dirty="0">
                <a:solidFill>
                  <a:schemeClr val="accent1">
                    <a:lumMod val="75000"/>
                  </a:schemeClr>
                </a:solidFill>
              </a:rPr>
              <a:t> možnosť komunikácie v cudzom jazyku, riešenie obchodných prípadov – objednávky, </a:t>
            </a:r>
            <a:r>
              <a:rPr lang="sk-SK" altLang="sk-SK" sz="9800" dirty="0" smtClean="0">
                <a:solidFill>
                  <a:schemeClr val="accent1">
                    <a:lumMod val="75000"/>
                  </a:schemeClr>
                </a:solidFill>
              </a:rPr>
              <a:t>faktúry, cenotvorba</a:t>
            </a:r>
            <a:endParaRPr lang="sk-SK" altLang="sk-SK" sz="98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800" dirty="0">
                <a:solidFill>
                  <a:schemeClr val="accent1">
                    <a:lumMod val="75000"/>
                  </a:schemeClr>
                </a:solidFill>
              </a:rPr>
              <a:t>poznávanie národných a kultúrnych zvyklostí</a:t>
            </a: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39685523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4400" b="1" dirty="0" smtClean="0">
                <a:solidFill>
                  <a:schemeClr val="accent1">
                    <a:lumMod val="75000"/>
                  </a:schemeClr>
                </a:solidFill>
              </a:rPr>
              <a:t>EUROPEN PEN INTERNATIONAL</a:t>
            </a:r>
          </a:p>
          <a:p>
            <a:pPr marL="0" indent="0">
              <a:buNone/>
            </a:pPr>
            <a:endParaRPr lang="sk-SK" sz="98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9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je celosvetová sieť CF</a:t>
            </a:r>
            <a:r>
              <a:rPr lang="en-US" altLang="sk-SK" sz="12800" dirty="0">
                <a:solidFill>
                  <a:schemeClr val="accent1">
                    <a:lumMod val="75000"/>
                  </a:schemeClr>
                </a:solidFill>
              </a:rPr>
              <a:t> →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http://www.penworldwide.org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sk-SK" altLang="sk-SK" sz="1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endParaRPr lang="sk-SK" altLang="sk-SK" sz="1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 združuje cca 45 štátov sveta a národných centrál CF </a:t>
            </a:r>
            <a:endParaRPr lang="sk-SK" altLang="sk-SK" sz="1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endParaRPr lang="sk-SK" altLang="sk-SK" sz="1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SCCF </a:t>
            </a:r>
            <a:r>
              <a:rPr lang="en-US" altLang="sk-SK" sz="12800" dirty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 od mája 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2001 pridruženým a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od januára 2008 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riadnym členom PEN International v Essene </a:t>
            </a:r>
            <a:r>
              <a:rPr lang="en-US" altLang="sk-SK" sz="1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k-SK" altLang="sk-SK" sz="1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6498465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1100" b="1" dirty="0" smtClean="0">
                <a:solidFill>
                  <a:schemeClr val="accent1">
                    <a:lumMod val="75000"/>
                  </a:schemeClr>
                </a:solidFill>
              </a:rPr>
              <a:t>EUROPEN PEN INTERNATIONAL</a:t>
            </a:r>
          </a:p>
          <a:p>
            <a:pPr marL="0" indent="0">
              <a:buNone/>
            </a:pPr>
            <a:endParaRPr lang="sk-SK" sz="98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9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11100" dirty="0">
                <a:solidFill>
                  <a:schemeClr val="accent1">
                    <a:lumMod val="75000"/>
                  </a:schemeClr>
                </a:solidFill>
              </a:rPr>
              <a:t>CF a zamestnanci CF majú možnosť získať </a:t>
            </a:r>
            <a:r>
              <a:rPr lang="sk-SK" altLang="sk-SK" sz="11100" dirty="0" smtClean="0">
                <a:solidFill>
                  <a:schemeClr val="accent1">
                    <a:lumMod val="75000"/>
                  </a:schemeClr>
                </a:solidFill>
              </a:rPr>
              <a:t>Doložku k vysvedčeniu ako aj Európsky </a:t>
            </a:r>
            <a:r>
              <a:rPr lang="sk-SK" altLang="sk-SK" sz="11100" dirty="0">
                <a:solidFill>
                  <a:schemeClr val="accent1">
                    <a:lumMod val="75000"/>
                  </a:schemeClr>
                </a:solidFill>
              </a:rPr>
              <a:t>certifikát minimálnych štandardov </a:t>
            </a:r>
            <a:r>
              <a:rPr lang="sk-SK" altLang="sk-SK" sz="11100" dirty="0" smtClean="0">
                <a:solidFill>
                  <a:schemeClr val="accent1">
                    <a:lumMod val="75000"/>
                  </a:schemeClr>
                </a:solidFill>
              </a:rPr>
              <a:t>kvality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endParaRPr lang="sk-SK" altLang="sk-SK" sz="111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11100" dirty="0">
                <a:solidFill>
                  <a:schemeClr val="accent1">
                    <a:lumMod val="75000"/>
                  </a:schemeClr>
                </a:solidFill>
              </a:rPr>
              <a:t>Od septembra 2016 nájdete na </a:t>
            </a:r>
            <a:r>
              <a:rPr lang="sk-SK" altLang="sk-SK" sz="111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www.sccf.sk</a:t>
            </a:r>
            <a:r>
              <a:rPr lang="sk-SK" altLang="sk-SK" sz="11100" dirty="0">
                <a:solidFill>
                  <a:schemeClr val="accent1">
                    <a:lumMod val="75000"/>
                  </a:schemeClr>
                </a:solidFill>
              </a:rPr>
              <a:t> nové </a:t>
            </a:r>
            <a:r>
              <a:rPr lang="sk-SK" altLang="sk-SK" sz="11100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en-CA" sz="11100" b="1" cap="small" dirty="0" smtClean="0">
                <a:solidFill>
                  <a:schemeClr val="accent1">
                    <a:lumMod val="75000"/>
                  </a:schemeClr>
                </a:solidFill>
              </a:rPr>
              <a:t>Quality </a:t>
            </a:r>
            <a:r>
              <a:rPr lang="en-CA" sz="11100" b="1" cap="small" dirty="0">
                <a:solidFill>
                  <a:schemeClr val="accent1">
                    <a:lumMod val="75000"/>
                  </a:schemeClr>
                </a:solidFill>
              </a:rPr>
              <a:t>Certification Criteria</a:t>
            </a:r>
            <a:r>
              <a:rPr lang="sk-SK" sz="111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1100" dirty="0">
                <a:solidFill>
                  <a:schemeClr val="accent1">
                    <a:lumMod val="75000"/>
                  </a:schemeClr>
                </a:solidFill>
              </a:rPr>
              <a:t>For Practice </a:t>
            </a:r>
            <a:r>
              <a:rPr lang="en-CA" sz="11100" dirty="0" smtClean="0">
                <a:solidFill>
                  <a:schemeClr val="accent1">
                    <a:lumMod val="75000"/>
                  </a:schemeClr>
                </a:solidFill>
              </a:rPr>
              <a:t>Enterprises</a:t>
            </a:r>
            <a:r>
              <a:rPr lang="sk-SK" sz="111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endParaRPr lang="sk-SK" sz="111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36363824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sz="1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7600" b="1" dirty="0" smtClean="0">
                <a:solidFill>
                  <a:schemeClr val="accent1">
                    <a:lumMod val="75000"/>
                  </a:schemeClr>
                </a:solidFill>
              </a:rPr>
              <a:t>EUROPEN PEN INTERNATIONAL</a:t>
            </a:r>
            <a:endParaRPr lang="sk-SK" sz="98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9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6500" dirty="0" smtClean="0">
                <a:solidFill>
                  <a:schemeClr val="accent1">
                    <a:lumMod val="75000"/>
                  </a:schemeClr>
                </a:solidFill>
              </a:rPr>
              <a:t>Cvičné firmy zaregistrované na SCCF,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6500" dirty="0" smtClean="0">
                <a:solidFill>
                  <a:schemeClr val="accent1">
                    <a:lumMod val="75000"/>
                  </a:schemeClr>
                </a:solidFill>
              </a:rPr>
              <a:t>s platným IČO a DIČ, 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6500" dirty="0" smtClean="0">
                <a:solidFill>
                  <a:schemeClr val="accent1">
                    <a:lumMod val="75000"/>
                  </a:schemeClr>
                </a:solidFill>
              </a:rPr>
              <a:t>môžu komunikovať s </a:t>
            </a:r>
            <a:r>
              <a:rPr lang="sk-SK" altLang="sk-SK" sz="6500" dirty="0">
                <a:solidFill>
                  <a:schemeClr val="accent1">
                    <a:lumMod val="75000"/>
                  </a:schemeClr>
                </a:solidFill>
              </a:rPr>
              <a:t>CF doma i vo </a:t>
            </a:r>
            <a:r>
              <a:rPr lang="sk-SK" altLang="sk-SK" sz="6500" dirty="0" smtClean="0">
                <a:solidFill>
                  <a:schemeClr val="accent1">
                    <a:lumMod val="75000"/>
                  </a:schemeClr>
                </a:solidFill>
              </a:rPr>
              <a:t>svete </a:t>
            </a:r>
            <a:r>
              <a:rPr lang="sk-SK" altLang="sk-SK" sz="6500" dirty="0">
                <a:solidFill>
                  <a:schemeClr val="accent1">
                    <a:lumMod val="75000"/>
                  </a:schemeClr>
                </a:solidFill>
              </a:rPr>
              <a:t>cez </a:t>
            </a:r>
            <a:r>
              <a:rPr lang="sk-SK" altLang="sk-SK" sz="65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</a:t>
            </a:r>
            <a:r>
              <a:rPr lang="sk-SK" altLang="sk-SK" sz="65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www.penapps.penworldwide.org/</a:t>
            </a:r>
            <a:endParaRPr lang="sk-SK" altLang="sk-SK" sz="6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None/>
              <a:defRPr/>
            </a:pPr>
            <a:endParaRPr lang="sk-SK" altLang="sk-SK" sz="9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endParaRPr lang="sk-SK" altLang="sk-SK" sz="1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  <a:defRPr/>
            </a:pPr>
            <a:endParaRPr lang="sk-SK" altLang="sk-SK" sz="1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sz="67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315201"/>
            <a:ext cx="4419600" cy="151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378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4400" b="1" dirty="0" smtClean="0">
                <a:solidFill>
                  <a:schemeClr val="accent1">
                    <a:lumMod val="75000"/>
                  </a:schemeClr>
                </a:solidFill>
              </a:rPr>
              <a:t>Súťaž o Najlepší podnikateľský zámer</a:t>
            </a:r>
          </a:p>
          <a:p>
            <a:pPr marL="0" indent="0">
              <a:buNone/>
            </a:pPr>
            <a:endParaRPr lang="sk-SK" sz="14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144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sk-SK" altLang="sk-SK" sz="14400" dirty="0">
                <a:solidFill>
                  <a:schemeClr val="accent1">
                    <a:lumMod val="75000"/>
                  </a:schemeClr>
                </a:solidFill>
              </a:rPr>
              <a:t>. ročník súťaže </a:t>
            </a:r>
            <a:r>
              <a:rPr lang="sk-SK" altLang="sk-SK" sz="14400" dirty="0" smtClean="0">
                <a:solidFill>
                  <a:schemeClr val="accent1">
                    <a:lumMod val="75000"/>
                  </a:schemeClr>
                </a:solidFill>
              </a:rPr>
              <a:t>- vyhlásenie </a:t>
            </a:r>
            <a:r>
              <a:rPr lang="sk-SK" altLang="sk-SK" sz="14400" dirty="0">
                <a:solidFill>
                  <a:schemeClr val="accent1">
                    <a:lumMod val="75000"/>
                  </a:schemeClr>
                </a:solidFill>
              </a:rPr>
              <a:t>v januári 2017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sz="14400" dirty="0" err="1" smtClean="0">
                <a:solidFill>
                  <a:schemeClr val="accent1">
                    <a:lumMod val="75000"/>
                  </a:schemeClr>
                </a:solidFill>
              </a:rPr>
              <a:t>Deadline</a:t>
            </a: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 15</a:t>
            </a:r>
            <a:r>
              <a:rPr lang="sk-SK" sz="14400" dirty="0">
                <a:solidFill>
                  <a:schemeClr val="accent1">
                    <a:lumMod val="75000"/>
                  </a:schemeClr>
                </a:solidFill>
              </a:rPr>
              <a:t>. mája </a:t>
            </a: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Hodnotenie - odborná </a:t>
            </a:r>
            <a:r>
              <a:rPr lang="sk-SK" sz="14400" dirty="0">
                <a:solidFill>
                  <a:schemeClr val="accent1">
                    <a:lumMod val="75000"/>
                  </a:schemeClr>
                </a:solidFill>
              </a:rPr>
              <a:t>porota z SCCF, EU v BA, SBA a ZMPS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Vyhodnotenie </a:t>
            </a:r>
            <a:r>
              <a:rPr lang="sk-SK" sz="14400" dirty="0">
                <a:solidFill>
                  <a:schemeClr val="accent1">
                    <a:lumMod val="75000"/>
                  </a:schemeClr>
                </a:solidFill>
              </a:rPr>
              <a:t>súťaže a prezentácia víťazných PZ -</a:t>
            </a: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sk-SK" sz="14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Medzinárodný veľtrh </a:t>
            </a:r>
            <a:r>
              <a:rPr lang="sk-SK" sz="14400" dirty="0">
                <a:solidFill>
                  <a:schemeClr val="accent1">
                    <a:lumMod val="75000"/>
                  </a:schemeClr>
                </a:solidFill>
              </a:rPr>
              <a:t>cvičných firiem v Bratislave v novembri 2017. </a:t>
            </a: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14855969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4400" b="1" dirty="0" smtClean="0">
                <a:solidFill>
                  <a:schemeClr val="accent1">
                    <a:lumMod val="75000"/>
                  </a:schemeClr>
                </a:solidFill>
              </a:rPr>
              <a:t>Prínos cvičnej firmy</a:t>
            </a:r>
          </a:p>
          <a:p>
            <a:pPr marL="0" indent="0">
              <a:buNone/>
            </a:pPr>
            <a:endParaRPr lang="sk-SK" sz="1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dirty="0" smtClean="0">
                <a:solidFill>
                  <a:schemeClr val="accent1">
                    <a:lumMod val="75000"/>
                  </a:schemeClr>
                </a:solidFill>
              </a:rPr>
              <a:t>absolvent </a:t>
            </a:r>
            <a:r>
              <a:rPr lang="sk-SK" altLang="sk-SK" sz="9600" dirty="0">
                <a:solidFill>
                  <a:schemeClr val="accent1">
                    <a:lumMod val="75000"/>
                  </a:schemeClr>
                </a:solidFill>
              </a:rPr>
              <a:t>cvičnej firmy môže povedať, že pracoval vo firme na </a:t>
            </a:r>
            <a:r>
              <a:rPr lang="sk-SK" altLang="sk-SK" sz="9600" dirty="0" smtClean="0">
                <a:solidFill>
                  <a:schemeClr val="accent1">
                    <a:lumMod val="75000"/>
                  </a:schemeClr>
                </a:solidFill>
              </a:rPr>
              <a:t>tej ktorej pozícii (marketing, personalista, účtovník..)</a:t>
            </a:r>
            <a:endParaRPr lang="sk-SK" altLang="sk-SK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dirty="0">
                <a:solidFill>
                  <a:schemeClr val="accent1">
                    <a:lumMod val="75000"/>
                  </a:schemeClr>
                </a:solidFill>
              </a:rPr>
              <a:t>svoju prax vo firme preukáže doložkou k vysvedčeniu alebo európskym certifikátom minimálnych štandardov kvality zamestnanca cvičnej firmy, </a:t>
            </a:r>
          </a:p>
          <a:p>
            <a:pPr marL="0"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dirty="0">
                <a:solidFill>
                  <a:schemeClr val="accent1">
                    <a:lumMod val="75000"/>
                  </a:schemeClr>
                </a:solidFill>
              </a:rPr>
              <a:t>zamestnávateľ vníma absolventa CF </a:t>
            </a:r>
            <a:r>
              <a:rPr lang="sk-SK" altLang="sk-SK" sz="9600" dirty="0" smtClean="0">
                <a:solidFill>
                  <a:schemeClr val="accent1">
                    <a:lumMod val="75000"/>
                  </a:schemeClr>
                </a:solidFill>
              </a:rPr>
              <a:t>omnoho pozitívnejšie</a:t>
            </a:r>
            <a:endParaRPr lang="sk-SK" altLang="sk-SK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SzPct val="150000"/>
              <a:buNone/>
              <a:defRPr/>
            </a:pPr>
            <a:r>
              <a:rPr lang="sk-SK" sz="1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k-SK" sz="1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12521936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1100" b="1" dirty="0" smtClean="0">
                <a:solidFill>
                  <a:schemeClr val="accent1">
                    <a:lumMod val="75000"/>
                  </a:schemeClr>
                </a:solidFill>
              </a:rPr>
              <a:t>Účasť slovenských CF na veľtrhoch v zahraničí</a:t>
            </a:r>
          </a:p>
          <a:p>
            <a:pPr marL="0" indent="0">
              <a:buNone/>
            </a:pPr>
            <a:endParaRPr lang="sk-SK" sz="9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 smtClean="0">
                <a:solidFill>
                  <a:schemeClr val="accent1">
                    <a:lumMod val="75000"/>
                  </a:schemeClr>
                </a:solidFill>
              </a:rPr>
              <a:t>1999 </a:t>
            </a: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– Salzburg – 3 CF zo SR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2000 – Praha – 11 CF zo SR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2001 – Salzburg 4 CF zo SR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2001 – Praha – 12 CF zo SR – víťazi !!!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2002 – Praha – 11 CF zo SR – 3 prvé !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2003 – Salzburg – 1 CF zo SR – víťaz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2004 – Praha – 9 CF zo SR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2005 – Praha – 10 CF zo SR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9600" b="1" dirty="0">
                <a:solidFill>
                  <a:schemeClr val="accent1">
                    <a:lumMod val="75000"/>
                  </a:schemeClr>
                </a:solidFill>
              </a:rPr>
              <a:t>2006 –Praha – 12 CF zo SR, Viedeň – 1 CF zo SR</a:t>
            </a: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9796459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1100" b="1" dirty="0" smtClean="0">
                <a:solidFill>
                  <a:schemeClr val="accent1">
                    <a:lumMod val="75000"/>
                  </a:schemeClr>
                </a:solidFill>
              </a:rPr>
              <a:t>Účasť slovenských CF na veľtrhoch v </a:t>
            </a:r>
            <a:r>
              <a:rPr lang="sk-SK" sz="11100" b="1" dirty="0" smtClean="0">
                <a:solidFill>
                  <a:schemeClr val="accent1">
                    <a:lumMod val="75000"/>
                  </a:schemeClr>
                </a:solidFill>
              </a:rPr>
              <a:t>zahraničí</a:t>
            </a:r>
          </a:p>
          <a:p>
            <a:pPr marL="0" indent="0">
              <a:buNone/>
            </a:pPr>
            <a:endParaRPr lang="sk-SK" sz="9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2007- Temešvár, Rumunsko – CF </a:t>
            </a:r>
            <a:r>
              <a:rPr lang="sk-SK" altLang="sk-SK" sz="11200" b="1" dirty="0" err="1">
                <a:solidFill>
                  <a:schemeClr val="accent1">
                    <a:lumMod val="75000"/>
                  </a:schemeClr>
                </a:solidFill>
              </a:rPr>
              <a:t>Montex</a:t>
            </a: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, OA, Levice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2008 – 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Slovinsko</a:t>
            </a: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Fínsko</a:t>
            </a: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Praha, Bulharsko  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2009 </a:t>
            </a: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– Praha – CR; Salzburg –A; Ostrava – CR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2010- Praha – 3 CF, Ostrava – 8 CF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2011 – Slovinsko – 1 CF, Ostrava – 4 CF, Praha – 4CF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>
                <a:solidFill>
                  <a:schemeClr val="accent1">
                    <a:lumMod val="75000"/>
                  </a:schemeClr>
                </a:solidFill>
              </a:rPr>
              <a:t>2013 – Švajčiarsko – 1 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CF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2015 – Praha – 6 CF – absolútny víťaz </a:t>
            </a:r>
            <a:r>
              <a:rPr lang="sk-SK" altLang="sk-SK" sz="11200" b="1" dirty="0" err="1" smtClean="0">
                <a:solidFill>
                  <a:schemeClr val="accent1">
                    <a:lumMod val="75000"/>
                  </a:schemeClr>
                </a:solidFill>
              </a:rPr>
              <a:t>Villa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11200" b="1" dirty="0" err="1" smtClean="0">
                <a:solidFill>
                  <a:schemeClr val="accent1">
                    <a:lumMod val="75000"/>
                  </a:schemeClr>
                </a:solidFill>
              </a:rPr>
              <a:t>Betula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 – HOA Liptovský Mikuláš</a:t>
            </a:r>
          </a:p>
          <a:p>
            <a:pPr marL="468000" indent="0"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2016 – Praha – 5 CF – absolútny víťaz Old City Bike – OA </a:t>
            </a:r>
            <a:r>
              <a:rPr lang="sk-SK" altLang="sk-SK" sz="11200" b="1" dirty="0" err="1" smtClean="0">
                <a:solidFill>
                  <a:schemeClr val="accent1">
                    <a:lumMod val="75000"/>
                  </a:schemeClr>
                </a:solidFill>
              </a:rPr>
              <a:t>Nevädzova</a:t>
            </a:r>
            <a:r>
              <a:rPr lang="sk-SK" altLang="sk-SK" sz="11200" b="1" dirty="0" smtClean="0">
                <a:solidFill>
                  <a:schemeClr val="accent1">
                    <a:lumMod val="75000"/>
                  </a:schemeClr>
                </a:solidFill>
              </a:rPr>
              <a:t> BA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F"/>
            </a:pPr>
            <a:endParaRPr lang="sk-SK" altLang="sk-SK" sz="9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14629844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Účasť slovenských CF na veľtrhoch v zahraničí</a:t>
            </a: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Február 2017- Ostrava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Február 2017 – Sokolov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Marec 2017 – Brno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Marec 2017 – Praha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Apríl 2017 – Španielsko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Máj 2017 - Rumunsko   </a:t>
            </a:r>
            <a:r>
              <a:rPr lang="sk-SK" altLang="sk-SK" b="1" dirty="0">
                <a:solidFill>
                  <a:srgbClr val="237CB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253392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Ďakujem za pozornosť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Slovenské centrum cvičných firiem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Gabriela.horecka@siov.sk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www.siov.sk</a:t>
            </a:r>
          </a:p>
          <a:p>
            <a:pPr marL="0" indent="0" algn="ctr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771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sk-SK" altLang="sk-SK" sz="5400" dirty="0" smtClean="0">
                <a:solidFill>
                  <a:schemeClr val="accent1">
                    <a:lumMod val="75000"/>
                  </a:schemeClr>
                </a:solidFill>
              </a:rPr>
              <a:t>Cvičná firma na Slovensku</a:t>
            </a:r>
          </a:p>
          <a:p>
            <a:pPr algn="ctr">
              <a:spcBef>
                <a:spcPct val="0"/>
              </a:spcBef>
              <a:buNone/>
            </a:pPr>
            <a:endParaRPr lang="sk-SK" altLang="sk-SK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sk-SK" altLang="sk-S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Slovenské centrum cvičných </a:t>
            </a: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firiem</a:t>
            </a:r>
            <a:endParaRPr lang="sk-SK" altLang="sk-SK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Špecializované pracovisko ŠIOV</a:t>
            </a:r>
          </a:p>
          <a:p>
            <a:pPr algn="ctr">
              <a:spcBef>
                <a:spcPct val="0"/>
              </a:spcBef>
              <a:buNone/>
            </a:pP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sccf@siov.sk</a:t>
            </a:r>
            <a:endParaRPr lang="sk-SK" altLang="sk-S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sk-SK" altLang="sk-SK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V Bratislave 3. júla 2017</a:t>
            </a:r>
            <a:endParaRPr lang="en-US" alt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190751"/>
            <a:ext cx="11099800" cy="664011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20000"/>
              </a:lnSpc>
              <a:buSzPct val="150000"/>
              <a:buNone/>
              <a:defRPr/>
            </a:pPr>
            <a:r>
              <a:rPr lang="sk-SK" sz="5800" b="1" dirty="0" smtClean="0">
                <a:solidFill>
                  <a:schemeClr val="accent1">
                    <a:lumMod val="75000"/>
                  </a:schemeClr>
                </a:solidFill>
              </a:rPr>
              <a:t>Cvičné firmy zlepšujú </a:t>
            </a:r>
            <a:r>
              <a:rPr lang="sk-SK" altLang="sk-SK" sz="5800" dirty="0">
                <a:solidFill>
                  <a:schemeClr val="accent1">
                    <a:lumMod val="75000"/>
                  </a:schemeClr>
                </a:solidFill>
              </a:rPr>
              <a:t>personálne, odborné, podnikateľské a sociálne kompetencie absolventov </a:t>
            </a:r>
            <a:r>
              <a:rPr lang="sk-SK" altLang="sk-SK" sz="5800" dirty="0" smtClean="0">
                <a:solidFill>
                  <a:schemeClr val="accent1">
                    <a:lumMod val="75000"/>
                  </a:schemeClr>
                </a:solidFill>
              </a:rPr>
              <a:t>CF</a:t>
            </a:r>
          </a:p>
          <a:p>
            <a:pPr marL="0" indent="0" eaLnBrk="1" hangingPunct="1">
              <a:lnSpc>
                <a:spcPct val="120000"/>
              </a:lnSpc>
              <a:buSzPct val="150000"/>
              <a:buNone/>
              <a:defRPr/>
            </a:pPr>
            <a:r>
              <a:rPr lang="sk-SK" altLang="sk-SK" sz="5800" b="1" dirty="0" smtClean="0">
                <a:solidFill>
                  <a:schemeClr val="accent1">
                    <a:lumMod val="75000"/>
                  </a:schemeClr>
                </a:solidFill>
              </a:rPr>
              <a:t>Cvičné firmy pracujú </a:t>
            </a:r>
            <a:r>
              <a:rPr lang="sk-SK" altLang="sk-SK" sz="5800" dirty="0">
                <a:solidFill>
                  <a:schemeClr val="accent1">
                    <a:lumMod val="75000"/>
                  </a:schemeClr>
                </a:solidFill>
              </a:rPr>
              <a:t>s originálnymi podkladmi z praxe, s fiktívnym tovarom, fiktívnymi peniazmi → obeh dokladov vo vnútri firmy → vzťahy s ďalšími firmami doma i v zahraničí</a:t>
            </a:r>
            <a:r>
              <a:rPr lang="sk-SK" altLang="sk-SK" sz="5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k-SK" altLang="sk-SK" sz="5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120000"/>
              </a:lnSpc>
              <a:buSzPct val="150000"/>
              <a:buNone/>
              <a:defRPr/>
            </a:pPr>
            <a:r>
              <a:rPr lang="sk-SK" altLang="sk-SK" sz="5800" b="1" dirty="0" smtClean="0">
                <a:solidFill>
                  <a:schemeClr val="accent1">
                    <a:lumMod val="75000"/>
                  </a:schemeClr>
                </a:solidFill>
              </a:rPr>
              <a:t>Cvičné firmy umožňujú</a:t>
            </a:r>
            <a:r>
              <a:rPr lang="en-US" altLang="sk-SK" sz="5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5800" dirty="0">
                <a:solidFill>
                  <a:schemeClr val="accent1">
                    <a:lumMod val="75000"/>
                  </a:schemeClr>
                </a:solidFill>
              </a:rPr>
              <a:t>osvojiť si podnikateľské </a:t>
            </a:r>
            <a:r>
              <a:rPr lang="sk-SK" altLang="sk-SK" sz="5800" dirty="0" smtClean="0">
                <a:solidFill>
                  <a:schemeClr val="accent1">
                    <a:lumMod val="75000"/>
                  </a:schemeClr>
                </a:solidFill>
              </a:rPr>
              <a:t>zručnosti potrebné pre živnosť aj zamestnanca</a:t>
            </a:r>
            <a:endParaRPr lang="sk-SK" altLang="sk-SK" sz="5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31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886405"/>
            <a:ext cx="11099800" cy="62302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sk-SK" b="1" dirty="0" smtClean="0">
                <a:solidFill>
                  <a:schemeClr val="accent1">
                    <a:lumMod val="75000"/>
                  </a:schemeClr>
                </a:solidFill>
              </a:rPr>
              <a:t>ENTREPRENEURSHIP</a:t>
            </a:r>
            <a:r>
              <a:rPr lang="sk-SK" altLang="sk-S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sk-SK" altLang="sk-SK" b="1" dirty="0" smtClean="0">
                <a:solidFill>
                  <a:schemeClr val="accent1">
                    <a:lumMod val="75000"/>
                  </a:schemeClr>
                </a:solidFill>
              </a:rPr>
              <a:t>PODNIKANIE</a:t>
            </a:r>
          </a:p>
          <a:p>
            <a:pPr eaLnBrk="1" hangingPunct="1">
              <a:lnSpc>
                <a:spcPct val="120000"/>
              </a:lnSpc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dirty="0" smtClean="0">
                <a:solidFill>
                  <a:srgbClr val="237CBF"/>
                </a:solidFill>
              </a:rPr>
              <a:t> </a:t>
            </a: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Podnikateľ 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je od slova podnikavý </a:t>
            </a: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človek 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→ </a:t>
            </a: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koleso, auto, Internet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, Facebook, Google, </a:t>
            </a: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ESET</a:t>
            </a:r>
            <a:endParaRPr lang="sk-SK" altLang="sk-SK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dirty="0">
                <a:solidFill>
                  <a:srgbClr val="237CBF"/>
                </a:solidFill>
              </a:rPr>
              <a:t> </a:t>
            </a:r>
            <a:r>
              <a:rPr lang="sk-SK" altLang="sk-SK" dirty="0" err="1" smtClean="0">
                <a:solidFill>
                  <a:schemeClr val="accent1">
                    <a:lumMod val="75000"/>
                  </a:schemeClr>
                </a:solidFill>
              </a:rPr>
              <a:t>Entrepreneurship</a:t>
            </a: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lang="en-US" altLang="sk-SK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podnikateľské zručnosti → jedna z ôsmich najdôležitejších kompetencií celoživotného vzdelávania</a:t>
            </a:r>
            <a:r>
              <a:rPr lang="en-US" altLang="sk-SK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stanovených Európskou komisiou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sk-SK" alt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2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3900" b="1" dirty="0" smtClean="0">
                <a:solidFill>
                  <a:schemeClr val="accent1">
                    <a:lumMod val="75000"/>
                  </a:schemeClr>
                </a:solidFill>
              </a:rPr>
              <a:t>Cvičné firmy podporujú:</a:t>
            </a:r>
          </a:p>
          <a:p>
            <a:pPr eaLnBrk="1" hangingPunct="1">
              <a:lnSpc>
                <a:spcPct val="120000"/>
              </a:lnSpc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osvojenie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si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vedomostí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súvisiacich so založením a vedením firmy</a:t>
            </a:r>
          </a:p>
          <a:p>
            <a:pPr eaLnBrk="1" hangingPunct="1">
              <a:lnSpc>
                <a:spcPct val="120000"/>
              </a:lnSpc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dirty="0" smtClean="0">
                <a:solidFill>
                  <a:schemeClr val="accent1">
                    <a:lumMod val="75000"/>
                  </a:schemeClr>
                </a:solidFill>
              </a:rPr>
              <a:t>kreativitu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, flexibilitu, schopnosť prezentácie výsledkov, riešenie individuálnych a tímových pracovných úloh, </a:t>
            </a:r>
            <a:r>
              <a:rPr lang="cs-CZ" altLang="sk-SK" dirty="0">
                <a:solidFill>
                  <a:schemeClr val="accent1">
                    <a:lumMod val="75000"/>
                  </a:schemeClr>
                </a:solidFill>
              </a:rPr>
              <a:t>ekonomické a </a:t>
            </a:r>
            <a:r>
              <a:rPr lang="sk-SK" altLang="sk-SK" dirty="0">
                <a:solidFill>
                  <a:schemeClr val="accent1">
                    <a:lumMod val="75000"/>
                  </a:schemeClr>
                </a:solidFill>
              </a:rPr>
              <a:t>právne vedomie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956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5100" b="1" dirty="0">
                <a:solidFill>
                  <a:schemeClr val="accent1">
                    <a:lumMod val="75000"/>
                  </a:schemeClr>
                </a:solidFill>
              </a:rPr>
              <a:t>Zamestnanec cvičnej firmy</a:t>
            </a:r>
            <a:r>
              <a:rPr lang="sk-SK" sz="51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4400" b="1" dirty="0">
                <a:solidFill>
                  <a:schemeClr val="accent1">
                    <a:lumMod val="75000"/>
                  </a:schemeClr>
                </a:solidFill>
              </a:rPr>
              <a:t>zažije proces </a:t>
            </a: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založenia firmy → odbor živnostenského podnikania, obchodný register, daňový úrad, sociálna a zdravotná poisťovňa, banka → simulovane na SCCF </a:t>
            </a:r>
          </a:p>
          <a:p>
            <a:pPr marL="0"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4400" b="1" dirty="0">
                <a:solidFill>
                  <a:schemeClr val="accent1">
                    <a:lumMod val="75000"/>
                  </a:schemeClr>
                </a:solidFill>
              </a:rPr>
              <a:t>zažije prácu </a:t>
            </a: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v jednotlivých oddeleniach firmy a oboznámi so špecifikami svojej pracovnej </a:t>
            </a:r>
            <a:r>
              <a:rPr lang="sk-SK" altLang="sk-SK" sz="4400" dirty="0" smtClean="0">
                <a:solidFill>
                  <a:schemeClr val="accent1">
                    <a:lumMod val="75000"/>
                  </a:schemeClr>
                </a:solidFill>
              </a:rPr>
              <a:t>pozície</a:t>
            </a:r>
            <a:endParaRPr lang="sk-SK" altLang="sk-SK" sz="4400" dirty="0">
              <a:solidFill>
                <a:schemeClr val="accent1">
                  <a:lumMod val="75000"/>
                </a:schemeClr>
              </a:solidFill>
            </a:endParaRPr>
          </a:p>
          <a:p>
            <a:pPr marL="0" eaLnBrk="1" hangingPunct="1">
              <a:lnSpc>
                <a:spcPct val="12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F"/>
            </a:pP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4400" b="1" dirty="0">
                <a:solidFill>
                  <a:schemeClr val="accent1">
                    <a:lumMod val="75000"/>
                  </a:schemeClr>
                </a:solidFill>
              </a:rPr>
              <a:t>uvedomí si </a:t>
            </a: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vzťahy v rámci organizačnej štruktúry firmy, medzi jednotlivými firemnými postami → finančné toky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9245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5100" b="1" dirty="0" smtClean="0">
                <a:solidFill>
                  <a:schemeClr val="accent1">
                    <a:lumMod val="75000"/>
                  </a:schemeClr>
                </a:solidFill>
              </a:rPr>
              <a:t>Založenie </a:t>
            </a:r>
            <a:r>
              <a:rPr lang="sk-SK" sz="5100" b="1" dirty="0">
                <a:solidFill>
                  <a:schemeClr val="accent1">
                    <a:lumMod val="75000"/>
                  </a:schemeClr>
                </a:solidFill>
              </a:rPr>
              <a:t>cvičnej firmy</a:t>
            </a:r>
            <a:r>
              <a:rPr lang="sk-SK" sz="51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sz="4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4400" b="1" dirty="0" smtClean="0">
                <a:solidFill>
                  <a:schemeClr val="accent1">
                    <a:lumMod val="75000"/>
                  </a:schemeClr>
                </a:solidFill>
              </a:rPr>
              <a:t>Vnútorné záležitosti </a:t>
            </a:r>
            <a:r>
              <a:rPr lang="sk-SK" altLang="sk-SK" sz="4400" dirty="0" smtClean="0">
                <a:solidFill>
                  <a:schemeClr val="accent1">
                    <a:lumMod val="75000"/>
                  </a:schemeClr>
                </a:solidFill>
              </a:rPr>
              <a:t>- predmet </a:t>
            </a: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podnikania, názov, logo, slogan, podnikateľský zámer  a plán, organizačná štruktúra, spoločenská zmluva, pracovné pohovory</a:t>
            </a:r>
            <a:endParaRPr lang="en-US" altLang="sk-SK" sz="4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4400" b="1" dirty="0" smtClean="0">
                <a:solidFill>
                  <a:schemeClr val="accent1">
                    <a:lumMod val="75000"/>
                  </a:schemeClr>
                </a:solidFill>
              </a:rPr>
              <a:t>Vonkajšie záležitosti </a:t>
            </a:r>
            <a:r>
              <a:rPr lang="sk-SK" altLang="sk-SK" sz="4400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sk-SK" altLang="sk-SK" sz="4400" dirty="0">
                <a:solidFill>
                  <a:schemeClr val="accent1">
                    <a:lumMod val="75000"/>
                  </a:schemeClr>
                </a:solidFill>
              </a:rPr>
              <a:t>ohlásenie živnosti, zápis do OR, prihlásenie sa k daniam, otvorenie bankových účtov, registrácia firmy a zamestnancov do SP a ZP – simulovane cez Slovenské centrum cvičných firiem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9024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7600" b="1" dirty="0" smtClean="0">
                <a:solidFill>
                  <a:schemeClr val="accent1">
                    <a:lumMod val="75000"/>
                  </a:schemeClr>
                </a:solidFill>
              </a:rPr>
              <a:t>Slovenské centrum cvičných firiem</a:t>
            </a:r>
            <a:endParaRPr lang="sk-SK" sz="7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05000"/>
              </a:lnSpc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6700" dirty="0">
                <a:solidFill>
                  <a:schemeClr val="accent1">
                    <a:lumMod val="75000"/>
                  </a:schemeClr>
                </a:solidFill>
              </a:rPr>
              <a:t>SCCF vzniklo pri ŠIOV v 1998 → MŠ SR </a:t>
            </a:r>
            <a:r>
              <a:rPr lang="sk-SK" altLang="sk-SK" sz="6700" dirty="0" smtClean="0">
                <a:solidFill>
                  <a:schemeClr val="accent1">
                    <a:lumMod val="75000"/>
                  </a:schemeClr>
                </a:solidFill>
              </a:rPr>
              <a:t>a Rakúske </a:t>
            </a:r>
            <a:r>
              <a:rPr lang="sk-SK" altLang="sk-SK" sz="6700" dirty="0">
                <a:solidFill>
                  <a:schemeClr val="accent1">
                    <a:lumMod val="75000"/>
                  </a:schemeClr>
                </a:solidFill>
              </a:rPr>
              <a:t>ministerstvo školstva v </a:t>
            </a:r>
            <a:r>
              <a:rPr lang="sk-SK" altLang="sk-SK" sz="6700" dirty="0" smtClean="0">
                <a:solidFill>
                  <a:schemeClr val="accent1">
                    <a:lumMod val="75000"/>
                  </a:schemeClr>
                </a:solidFill>
              </a:rPr>
              <a:t>spolupráci s </a:t>
            </a:r>
            <a:r>
              <a:rPr lang="sk-SK" altLang="sk-SK" sz="6700" dirty="0" err="1">
                <a:solidFill>
                  <a:schemeClr val="accent1">
                    <a:lumMod val="75000"/>
                  </a:schemeClr>
                </a:solidFill>
              </a:rPr>
              <a:t>Kulturkontakt</a:t>
            </a:r>
            <a:r>
              <a:rPr lang="sk-SK" altLang="sk-SK" sz="67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105000"/>
              </a:lnSpc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6700" dirty="0">
                <a:solidFill>
                  <a:schemeClr val="accent1">
                    <a:lumMod val="75000"/>
                  </a:schemeClr>
                </a:solidFill>
              </a:rPr>
              <a:t>Sieť CF v každom štáte spravuje národná centrála CF</a:t>
            </a:r>
          </a:p>
          <a:p>
            <a:pPr eaLnBrk="1" hangingPunct="1">
              <a:lnSpc>
                <a:spcPct val="105000"/>
              </a:lnSpc>
              <a:spcAft>
                <a:spcPct val="50000"/>
              </a:spcAft>
              <a:buSzPct val="150000"/>
              <a:buFont typeface="Wingdings" panose="05000000000000000000" pitchFamily="2" charset="2"/>
              <a:buChar char="F"/>
              <a:defRPr/>
            </a:pPr>
            <a:r>
              <a:rPr lang="sk-SK" altLang="sk-SK" sz="6700" dirty="0">
                <a:solidFill>
                  <a:schemeClr val="accent1">
                    <a:lumMod val="75000"/>
                  </a:schemeClr>
                </a:solidFill>
              </a:rPr>
              <a:t>Prvé - Centrum fiktívnych firiem na Katedre pedagogiky, HNF,  EU v Ba v šk. roku 1991/1992 → nárast práce → otvorenie špecializovaného pracoviska SCCF na ŠIOV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5790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zentacia2.jpg" descr="prezentac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9867"/>
            <a:ext cx="13004801" cy="919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lo"/>
          <p:cNvSpPr>
            <a:spLocks noGrp="1"/>
          </p:cNvSpPr>
          <p:nvPr>
            <p:ph type="body" idx="1"/>
          </p:nvPr>
        </p:nvSpPr>
        <p:spPr>
          <a:xfrm>
            <a:off x="952500" y="2600655"/>
            <a:ext cx="11099800" cy="62302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4400" b="1" dirty="0" smtClean="0">
                <a:solidFill>
                  <a:schemeClr val="accent1">
                    <a:lumMod val="75000"/>
                  </a:schemeClr>
                </a:solidFill>
              </a:rPr>
              <a:t>Slovenské centrum cvičných firiem</a:t>
            </a:r>
            <a:endParaRPr lang="sk-SK" sz="14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 Simuluje úrady→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Odbor živnostenského podnikania, Registrový súd, Daňový úrad, Colný úrad, Sociálna a Zdravotná poisťovňa, </a:t>
            </a:r>
            <a:r>
              <a:rPr lang="sk-SK" altLang="sk-SK" sz="12800" dirty="0" err="1">
                <a:solidFill>
                  <a:schemeClr val="accent1">
                    <a:lumMod val="75000"/>
                  </a:schemeClr>
                </a:solidFill>
              </a:rPr>
              <a:t>Centrobanka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 - domáci a zahraničný platobný styk a Poštový 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úrad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Pripravuje a organizuje školenia učiteľov CF, medzinárodnú spoluprácu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→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www.sccf.sk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www.siov.sk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; podporuje spoluprácu cvičných a reálnych firiem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SzPct val="150000"/>
              <a:buFont typeface="Wingdings" panose="05000000000000000000" pitchFamily="2" charset="2"/>
              <a:buChar char="F"/>
            </a:pP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Organizuje veľtrhy, kontrakty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k-SK" altLang="sk-SK" sz="12800" dirty="0" smtClean="0">
                <a:solidFill>
                  <a:schemeClr val="accent1">
                    <a:lumMod val="75000"/>
                  </a:schemeClr>
                </a:solidFill>
              </a:rPr>
              <a:t>súťaže </a:t>
            </a:r>
            <a:r>
              <a:rPr lang="sk-SK" altLang="sk-SK" sz="12800" dirty="0">
                <a:solidFill>
                  <a:schemeClr val="accent1">
                    <a:lumMod val="75000"/>
                  </a:schemeClr>
                </a:solidFill>
              </a:rPr>
              <a:t>CF – účasť na domácich aj zahraničných veľtrhoch </a:t>
            </a:r>
          </a:p>
          <a:p>
            <a:pPr marL="0" indent="0">
              <a:buNone/>
            </a:pPr>
            <a:endParaRPr sz="6700" dirty="0"/>
          </a:p>
        </p:txBody>
      </p:sp>
    </p:spTree>
    <p:extLst>
      <p:ext uri="{BB962C8B-B14F-4D97-AF65-F5344CB8AC3E}">
        <p14:creationId xmlns:p14="http://schemas.microsoft.com/office/powerpoint/2010/main" val="108431242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869</Words>
  <Application>Microsoft Office PowerPoint</Application>
  <PresentationFormat>Vlastná</PresentationFormat>
  <Paragraphs>119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Helvetica</vt:lpstr>
      <vt:lpstr>Helvetica Light</vt:lpstr>
      <vt:lpstr>Helvetica Neue</vt:lpstr>
      <vt:lpstr>Wingdings</vt:lpstr>
      <vt:lpstr>White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Gabriela Horecká</dc:creator>
  <cp:lastModifiedBy>User</cp:lastModifiedBy>
  <cp:revision>15</cp:revision>
  <dcterms:modified xsi:type="dcterms:W3CDTF">2017-06-30T07:35:44Z</dcterms:modified>
</cp:coreProperties>
</file>